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82" r:id="rId5"/>
    <p:sldId id="260" r:id="rId6"/>
    <p:sldId id="261" r:id="rId7"/>
    <p:sldId id="283" r:id="rId8"/>
    <p:sldId id="284" r:id="rId9"/>
    <p:sldId id="285" r:id="rId10"/>
    <p:sldId id="286" r:id="rId11"/>
    <p:sldId id="287" r:id="rId12"/>
    <p:sldId id="288" r:id="rId13"/>
    <p:sldId id="289" r:id="rId14"/>
  </p:sldIdLst>
  <p:sldSz cx="9144000" cy="6858000" type="screen4x3"/>
  <p:notesSz cx="6858000" cy="9144000"/>
  <p:embeddedFontLst>
    <p:embeddedFont>
      <p:font typeface="Calibri" panose="020F0502020204030204" pitchFamily="34" charset="0"/>
      <p:regular r:id="rId16"/>
      <p:bold r:id="rId17"/>
      <p:italic r:id="rId18"/>
      <p:boldItalic r:id="rId19"/>
    </p:embeddedFont>
    <p:embeddedFont>
      <p:font typeface="Roboto Condensed" panose="020B0604020202020204" charset="0"/>
      <p:regular r:id="rId20"/>
      <p:bold r:id="rId21"/>
      <p:italic r:id="rId22"/>
      <p:boldItalic r:id="rId23"/>
    </p:embeddedFont>
    <p:embeddedFont>
      <p:font typeface="Franklin Gothic" panose="020B0604020202020204" charset="0"/>
      <p:regular r:id="rId24"/>
      <p:bold r:id="rId25"/>
      <p:italic r:id="rId26"/>
      <p:boldItalic r:id="rId27"/>
    </p:embeddedFont>
    <p:embeddedFont>
      <p:font typeface="Bebas Neue" panose="020B0604020202020204" charset="0"/>
      <p:regular r:id="rId28"/>
    </p:embeddedFont>
    <p:embeddedFont>
      <p:font typeface="Roboto Mon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D6Gc37gEtQqA/QDqQ+zS5XHdN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8EF71-A0D9-46DE-9518-66A10D2B5305}">
  <a:tblStyle styleId="{27E8EF71-A0D9-46DE-9518-66A10D2B5305}"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8"/>
          </a:solidFill>
        </a:fill>
      </a:tcStyle>
    </a:wholeTbl>
    <a:band1H>
      <a:tcTxStyle/>
      <a:tcStyle>
        <a:tcBdr/>
        <a:fill>
          <a:solidFill>
            <a:srgbClr val="CACBCD"/>
          </a:solidFill>
        </a:fill>
      </a:tcStyle>
    </a:band1H>
    <a:band2H>
      <a:tcTxStyle/>
      <a:tcStyle>
        <a:tcBdr/>
      </a:tcStyle>
    </a:band2H>
    <a:band1V>
      <a:tcTxStyle/>
      <a:tcStyle>
        <a:tcBdr/>
        <a:fill>
          <a:solidFill>
            <a:srgbClr val="CACBCD"/>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9AAAE"/>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9AAAE"/>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A9AAAE"/>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986"/>
  </p:normalViewPr>
  <p:slideViewPr>
    <p:cSldViewPr snapToGrid="0" snapToObjects="1">
      <p:cViewPr varScale="1">
        <p:scale>
          <a:sx n="65" d="100"/>
          <a:sy n="65" d="100"/>
        </p:scale>
        <p:origin x="13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A5ACA-F842-4B54-91F8-A78C03186F5D}" type="doc">
      <dgm:prSet loTypeId="urn:microsoft.com/office/officeart/2005/8/layout/hProcess9" loCatId="process" qsTypeId="urn:microsoft.com/office/officeart/2005/8/quickstyle/simple1" qsCatId="simple" csTypeId="urn:microsoft.com/office/officeart/2005/8/colors/accent2_2" csCatId="accent2" phldr="1"/>
      <dgm:spPr/>
    </dgm:pt>
    <dgm:pt modelId="{8A22F41F-F9E6-4368-9B32-FEAA4D0C3C68}">
      <dgm:prSet phldrT="[Texto]"/>
      <dgm:spPr/>
      <dgm:t>
        <a:bodyPr/>
        <a:lstStyle/>
        <a:p>
          <a:r>
            <a:rPr lang="es-CL" b="0" strike="noStrike" spc="-1">
              <a:latin typeface="Calibri"/>
              <a:ea typeface="DejaVu Sans"/>
            </a:rPr>
            <a:t>Comprensión del Negocio</a:t>
          </a:r>
          <a:endParaRPr lang="es-CL" dirty="0"/>
        </a:p>
      </dgm:t>
    </dgm:pt>
    <dgm:pt modelId="{E4A552A3-D953-49AC-A640-5C542179ECF9}" type="parTrans" cxnId="{259F7401-D1C9-43C0-8F40-893BF46BD0FC}">
      <dgm:prSet/>
      <dgm:spPr/>
      <dgm:t>
        <a:bodyPr/>
        <a:lstStyle/>
        <a:p>
          <a:endParaRPr lang="es-CL"/>
        </a:p>
      </dgm:t>
    </dgm:pt>
    <dgm:pt modelId="{0665383C-BC58-4945-A8FD-B4DBBF1C87D5}" type="sibTrans" cxnId="{259F7401-D1C9-43C0-8F40-893BF46BD0FC}">
      <dgm:prSet/>
      <dgm:spPr/>
      <dgm:t>
        <a:bodyPr/>
        <a:lstStyle/>
        <a:p>
          <a:endParaRPr lang="es-CL"/>
        </a:p>
      </dgm:t>
    </dgm:pt>
    <dgm:pt modelId="{68613458-3921-4C45-A7C6-C821CF77358D}">
      <dgm:prSet phldrT="[Texto]"/>
      <dgm:spPr/>
      <dgm:t>
        <a:bodyPr/>
        <a:lstStyle/>
        <a:p>
          <a:r>
            <a:rPr lang="es-CL" b="0" strike="noStrike" spc="-1">
              <a:latin typeface="Calibri"/>
              <a:ea typeface="DejaVu Sans"/>
            </a:rPr>
            <a:t>Comprensión de Datos</a:t>
          </a:r>
          <a:endParaRPr lang="es-CL" dirty="0"/>
        </a:p>
      </dgm:t>
    </dgm:pt>
    <dgm:pt modelId="{94F6BFA5-F309-4217-BE30-31461C3DE9AD}" type="parTrans" cxnId="{FF083D08-C4BA-49A4-ABA2-FD4F91365FE6}">
      <dgm:prSet/>
      <dgm:spPr/>
      <dgm:t>
        <a:bodyPr/>
        <a:lstStyle/>
        <a:p>
          <a:endParaRPr lang="es-CL"/>
        </a:p>
      </dgm:t>
    </dgm:pt>
    <dgm:pt modelId="{9D45FF42-641D-42CA-96A7-6476AED21222}" type="sibTrans" cxnId="{FF083D08-C4BA-49A4-ABA2-FD4F91365FE6}">
      <dgm:prSet/>
      <dgm:spPr/>
      <dgm:t>
        <a:bodyPr/>
        <a:lstStyle/>
        <a:p>
          <a:endParaRPr lang="es-CL"/>
        </a:p>
      </dgm:t>
    </dgm:pt>
    <dgm:pt modelId="{6ECAD001-3211-41B6-8AE2-8F5F6B5CDEDB}">
      <dgm:prSet phldrT="[Texto]"/>
      <dgm:spPr/>
      <dgm:t>
        <a:bodyPr/>
        <a:lstStyle/>
        <a:p>
          <a:r>
            <a:rPr lang="es-CL" b="0" strike="noStrike" spc="-1">
              <a:latin typeface="Calibri"/>
              <a:ea typeface="DejaVu Sans"/>
            </a:rPr>
            <a:t>Preparación de Datos</a:t>
          </a:r>
          <a:endParaRPr lang="es-CL" dirty="0"/>
        </a:p>
      </dgm:t>
    </dgm:pt>
    <dgm:pt modelId="{1FB2C5E6-5B43-405D-9AF2-0264493896CD}" type="parTrans" cxnId="{5F706230-6F72-4CEE-977E-F5C0360CAA0C}">
      <dgm:prSet/>
      <dgm:spPr/>
      <dgm:t>
        <a:bodyPr/>
        <a:lstStyle/>
        <a:p>
          <a:endParaRPr lang="es-CL"/>
        </a:p>
      </dgm:t>
    </dgm:pt>
    <dgm:pt modelId="{F7F858BB-4156-4FDB-9870-C201F1336274}" type="sibTrans" cxnId="{5F706230-6F72-4CEE-977E-F5C0360CAA0C}">
      <dgm:prSet/>
      <dgm:spPr/>
      <dgm:t>
        <a:bodyPr/>
        <a:lstStyle/>
        <a:p>
          <a:endParaRPr lang="es-CL"/>
        </a:p>
      </dgm:t>
    </dgm:pt>
    <dgm:pt modelId="{80E82FDE-8B3F-4120-97AD-75E280185922}">
      <dgm:prSet phldrT="[Texto]"/>
      <dgm:spPr/>
      <dgm:t>
        <a:bodyPr/>
        <a:lstStyle/>
        <a:p>
          <a:r>
            <a:rPr lang="es-CL" b="0" strike="noStrike" spc="-1">
              <a:latin typeface="Calibri"/>
              <a:ea typeface="DejaVu Sans"/>
            </a:rPr>
            <a:t>Modelado</a:t>
          </a:r>
          <a:endParaRPr lang="es-CL" dirty="0"/>
        </a:p>
      </dgm:t>
    </dgm:pt>
    <dgm:pt modelId="{610D99FB-B9F9-4BF0-AA14-7D7FFB21D85C}" type="parTrans" cxnId="{42D6DAEC-413B-4ACA-AD05-7DBB4F09B890}">
      <dgm:prSet/>
      <dgm:spPr/>
      <dgm:t>
        <a:bodyPr/>
        <a:lstStyle/>
        <a:p>
          <a:endParaRPr lang="es-CL"/>
        </a:p>
      </dgm:t>
    </dgm:pt>
    <dgm:pt modelId="{F442764B-9B87-48F5-8389-E1FD9B44675C}" type="sibTrans" cxnId="{42D6DAEC-413B-4ACA-AD05-7DBB4F09B890}">
      <dgm:prSet/>
      <dgm:spPr/>
      <dgm:t>
        <a:bodyPr/>
        <a:lstStyle/>
        <a:p>
          <a:endParaRPr lang="es-CL"/>
        </a:p>
      </dgm:t>
    </dgm:pt>
    <dgm:pt modelId="{4FC0A2FB-D4AD-46FD-B1FF-4A67933EDF2D}">
      <dgm:prSet phldrT="[Texto]"/>
      <dgm:spPr/>
      <dgm:t>
        <a:bodyPr/>
        <a:lstStyle/>
        <a:p>
          <a:r>
            <a:rPr lang="es-CL" b="0" strike="noStrike" spc="-1">
              <a:latin typeface="Calibri"/>
              <a:ea typeface="DejaVu Sans"/>
            </a:rPr>
            <a:t>Evaluación</a:t>
          </a:r>
          <a:endParaRPr lang="es-CL" dirty="0"/>
        </a:p>
      </dgm:t>
    </dgm:pt>
    <dgm:pt modelId="{892643EF-3689-4A85-873C-C57C5FC82066}" type="parTrans" cxnId="{C6EEEFE7-2001-4532-AE47-16AD7E520CD5}">
      <dgm:prSet/>
      <dgm:spPr/>
      <dgm:t>
        <a:bodyPr/>
        <a:lstStyle/>
        <a:p>
          <a:endParaRPr lang="es-CL"/>
        </a:p>
      </dgm:t>
    </dgm:pt>
    <dgm:pt modelId="{A6C6491B-6B74-4175-82FA-5922C108C417}" type="sibTrans" cxnId="{C6EEEFE7-2001-4532-AE47-16AD7E520CD5}">
      <dgm:prSet/>
      <dgm:spPr/>
      <dgm:t>
        <a:bodyPr/>
        <a:lstStyle/>
        <a:p>
          <a:endParaRPr lang="es-CL"/>
        </a:p>
      </dgm:t>
    </dgm:pt>
    <dgm:pt modelId="{68A331C2-4E76-49F6-80EC-E02245F7A07C}">
      <dgm:prSet phldrT="[Texto]"/>
      <dgm:spPr/>
      <dgm:t>
        <a:bodyPr/>
        <a:lstStyle/>
        <a:p>
          <a:r>
            <a:rPr lang="es-CL" b="0" strike="noStrike" spc="-1">
              <a:latin typeface="Calibri"/>
              <a:ea typeface="DejaVu Sans"/>
            </a:rPr>
            <a:t>Despliegue</a:t>
          </a:r>
          <a:endParaRPr lang="es-CL" dirty="0"/>
        </a:p>
      </dgm:t>
    </dgm:pt>
    <dgm:pt modelId="{7DE770FE-791C-4C15-8B98-E616C9F02181}" type="parTrans" cxnId="{6C7B3342-CBE2-4399-889A-A888FBDF5C35}">
      <dgm:prSet/>
      <dgm:spPr/>
      <dgm:t>
        <a:bodyPr/>
        <a:lstStyle/>
        <a:p>
          <a:endParaRPr lang="es-CL"/>
        </a:p>
      </dgm:t>
    </dgm:pt>
    <dgm:pt modelId="{C8790B80-8D2B-4E89-B465-77AFD204C172}" type="sibTrans" cxnId="{6C7B3342-CBE2-4399-889A-A888FBDF5C35}">
      <dgm:prSet/>
      <dgm:spPr/>
      <dgm:t>
        <a:bodyPr/>
        <a:lstStyle/>
        <a:p>
          <a:endParaRPr lang="es-CL"/>
        </a:p>
      </dgm:t>
    </dgm:pt>
    <dgm:pt modelId="{E4C42C0C-C525-4191-92CB-DCC417A4D6C6}" type="pres">
      <dgm:prSet presAssocID="{C96A5ACA-F842-4B54-91F8-A78C03186F5D}" presName="CompostProcess" presStyleCnt="0">
        <dgm:presLayoutVars>
          <dgm:dir/>
          <dgm:resizeHandles val="exact"/>
        </dgm:presLayoutVars>
      </dgm:prSet>
      <dgm:spPr/>
    </dgm:pt>
    <dgm:pt modelId="{DF730A59-6C49-4CC7-87FE-4BC865E1B58E}" type="pres">
      <dgm:prSet presAssocID="{C96A5ACA-F842-4B54-91F8-A78C03186F5D}" presName="arrow" presStyleLbl="bgShp" presStyleIdx="0" presStyleCnt="1" custLinFactNeighborX="661" custLinFactNeighborY="9005"/>
      <dgm:spPr/>
    </dgm:pt>
    <dgm:pt modelId="{C3E61530-3363-4763-851C-47EEA31FB646}" type="pres">
      <dgm:prSet presAssocID="{C96A5ACA-F842-4B54-91F8-A78C03186F5D}" presName="linearProcess" presStyleCnt="0"/>
      <dgm:spPr/>
    </dgm:pt>
    <dgm:pt modelId="{248999F0-DB2D-4E2B-805A-A39182259BCF}" type="pres">
      <dgm:prSet presAssocID="{8A22F41F-F9E6-4368-9B32-FEAA4D0C3C68}" presName="textNode" presStyleLbl="node1" presStyleIdx="0" presStyleCnt="6">
        <dgm:presLayoutVars>
          <dgm:bulletEnabled val="1"/>
        </dgm:presLayoutVars>
      </dgm:prSet>
      <dgm:spPr/>
      <dgm:t>
        <a:bodyPr/>
        <a:lstStyle/>
        <a:p>
          <a:endParaRPr lang="es-CL"/>
        </a:p>
      </dgm:t>
    </dgm:pt>
    <dgm:pt modelId="{4866FACE-A3A5-4FB3-A8F3-3B6FB3A5DB0C}" type="pres">
      <dgm:prSet presAssocID="{0665383C-BC58-4945-A8FD-B4DBBF1C87D5}" presName="sibTrans" presStyleCnt="0"/>
      <dgm:spPr/>
    </dgm:pt>
    <dgm:pt modelId="{CBA133A2-E879-4A9C-9094-76133FF71A6F}" type="pres">
      <dgm:prSet presAssocID="{68613458-3921-4C45-A7C6-C821CF77358D}" presName="textNode" presStyleLbl="node1" presStyleIdx="1" presStyleCnt="6">
        <dgm:presLayoutVars>
          <dgm:bulletEnabled val="1"/>
        </dgm:presLayoutVars>
      </dgm:prSet>
      <dgm:spPr/>
      <dgm:t>
        <a:bodyPr/>
        <a:lstStyle/>
        <a:p>
          <a:endParaRPr lang="es-CL"/>
        </a:p>
      </dgm:t>
    </dgm:pt>
    <dgm:pt modelId="{A88B4DCF-56F9-4E72-BF06-E55D911D7558}" type="pres">
      <dgm:prSet presAssocID="{9D45FF42-641D-42CA-96A7-6476AED21222}" presName="sibTrans" presStyleCnt="0"/>
      <dgm:spPr/>
    </dgm:pt>
    <dgm:pt modelId="{9EDF628B-FF92-40E0-AD1B-5B7F8AB2E533}" type="pres">
      <dgm:prSet presAssocID="{6ECAD001-3211-41B6-8AE2-8F5F6B5CDEDB}" presName="textNode" presStyleLbl="node1" presStyleIdx="2" presStyleCnt="6">
        <dgm:presLayoutVars>
          <dgm:bulletEnabled val="1"/>
        </dgm:presLayoutVars>
      </dgm:prSet>
      <dgm:spPr/>
      <dgm:t>
        <a:bodyPr/>
        <a:lstStyle/>
        <a:p>
          <a:endParaRPr lang="es-CL"/>
        </a:p>
      </dgm:t>
    </dgm:pt>
    <dgm:pt modelId="{AB1F47A8-B55B-4E87-8ECE-5ABD880833F3}" type="pres">
      <dgm:prSet presAssocID="{F7F858BB-4156-4FDB-9870-C201F1336274}" presName="sibTrans" presStyleCnt="0"/>
      <dgm:spPr/>
    </dgm:pt>
    <dgm:pt modelId="{93FAFCF6-3D65-4E1D-BC9D-290E0604DCF1}" type="pres">
      <dgm:prSet presAssocID="{80E82FDE-8B3F-4120-97AD-75E280185922}" presName="textNode" presStyleLbl="node1" presStyleIdx="3" presStyleCnt="6">
        <dgm:presLayoutVars>
          <dgm:bulletEnabled val="1"/>
        </dgm:presLayoutVars>
      </dgm:prSet>
      <dgm:spPr/>
      <dgm:t>
        <a:bodyPr/>
        <a:lstStyle/>
        <a:p>
          <a:endParaRPr lang="es-CL"/>
        </a:p>
      </dgm:t>
    </dgm:pt>
    <dgm:pt modelId="{A6941208-D97A-4DA2-8853-B8F83A03DF39}" type="pres">
      <dgm:prSet presAssocID="{F442764B-9B87-48F5-8389-E1FD9B44675C}" presName="sibTrans" presStyleCnt="0"/>
      <dgm:spPr/>
    </dgm:pt>
    <dgm:pt modelId="{98ED6E4C-095E-46D4-B218-FA697E0B2CA4}" type="pres">
      <dgm:prSet presAssocID="{4FC0A2FB-D4AD-46FD-B1FF-4A67933EDF2D}" presName="textNode" presStyleLbl="node1" presStyleIdx="4" presStyleCnt="6">
        <dgm:presLayoutVars>
          <dgm:bulletEnabled val="1"/>
        </dgm:presLayoutVars>
      </dgm:prSet>
      <dgm:spPr/>
      <dgm:t>
        <a:bodyPr/>
        <a:lstStyle/>
        <a:p>
          <a:endParaRPr lang="es-CL"/>
        </a:p>
      </dgm:t>
    </dgm:pt>
    <dgm:pt modelId="{EE11F427-6CD5-4FA9-A5CF-645A763E4854}" type="pres">
      <dgm:prSet presAssocID="{A6C6491B-6B74-4175-82FA-5922C108C417}" presName="sibTrans" presStyleCnt="0"/>
      <dgm:spPr/>
    </dgm:pt>
    <dgm:pt modelId="{969687D3-7235-45F5-8160-A888CB16F641}" type="pres">
      <dgm:prSet presAssocID="{68A331C2-4E76-49F6-80EC-E02245F7A07C}" presName="textNode" presStyleLbl="node1" presStyleIdx="5" presStyleCnt="6">
        <dgm:presLayoutVars>
          <dgm:bulletEnabled val="1"/>
        </dgm:presLayoutVars>
      </dgm:prSet>
      <dgm:spPr/>
      <dgm:t>
        <a:bodyPr/>
        <a:lstStyle/>
        <a:p>
          <a:endParaRPr lang="es-CL"/>
        </a:p>
      </dgm:t>
    </dgm:pt>
  </dgm:ptLst>
  <dgm:cxnLst>
    <dgm:cxn modelId="{5F706230-6F72-4CEE-977E-F5C0360CAA0C}" srcId="{C96A5ACA-F842-4B54-91F8-A78C03186F5D}" destId="{6ECAD001-3211-41B6-8AE2-8F5F6B5CDEDB}" srcOrd="2" destOrd="0" parTransId="{1FB2C5E6-5B43-405D-9AF2-0264493896CD}" sibTransId="{F7F858BB-4156-4FDB-9870-C201F1336274}"/>
    <dgm:cxn modelId="{880D7CE1-F5C7-4D8C-B23C-D7872D6208A2}" type="presOf" srcId="{6ECAD001-3211-41B6-8AE2-8F5F6B5CDEDB}" destId="{9EDF628B-FF92-40E0-AD1B-5B7F8AB2E533}" srcOrd="0" destOrd="0" presId="urn:microsoft.com/office/officeart/2005/8/layout/hProcess9"/>
    <dgm:cxn modelId="{6C7B3342-CBE2-4399-889A-A888FBDF5C35}" srcId="{C96A5ACA-F842-4B54-91F8-A78C03186F5D}" destId="{68A331C2-4E76-49F6-80EC-E02245F7A07C}" srcOrd="5" destOrd="0" parTransId="{7DE770FE-791C-4C15-8B98-E616C9F02181}" sibTransId="{C8790B80-8D2B-4E89-B465-77AFD204C172}"/>
    <dgm:cxn modelId="{259F7401-D1C9-43C0-8F40-893BF46BD0FC}" srcId="{C96A5ACA-F842-4B54-91F8-A78C03186F5D}" destId="{8A22F41F-F9E6-4368-9B32-FEAA4D0C3C68}" srcOrd="0" destOrd="0" parTransId="{E4A552A3-D953-49AC-A640-5C542179ECF9}" sibTransId="{0665383C-BC58-4945-A8FD-B4DBBF1C87D5}"/>
    <dgm:cxn modelId="{9D11DB0F-4217-4628-8908-278D9CD5DFFA}" type="presOf" srcId="{80E82FDE-8B3F-4120-97AD-75E280185922}" destId="{93FAFCF6-3D65-4E1D-BC9D-290E0604DCF1}" srcOrd="0" destOrd="0" presId="urn:microsoft.com/office/officeart/2005/8/layout/hProcess9"/>
    <dgm:cxn modelId="{C6EEEFE7-2001-4532-AE47-16AD7E520CD5}" srcId="{C96A5ACA-F842-4B54-91F8-A78C03186F5D}" destId="{4FC0A2FB-D4AD-46FD-B1FF-4A67933EDF2D}" srcOrd="4" destOrd="0" parTransId="{892643EF-3689-4A85-873C-C57C5FC82066}" sibTransId="{A6C6491B-6B74-4175-82FA-5922C108C417}"/>
    <dgm:cxn modelId="{EAF5E759-3826-4298-8BC7-F53D8CD0EBFD}" type="presOf" srcId="{68613458-3921-4C45-A7C6-C821CF77358D}" destId="{CBA133A2-E879-4A9C-9094-76133FF71A6F}" srcOrd="0" destOrd="0" presId="urn:microsoft.com/office/officeart/2005/8/layout/hProcess9"/>
    <dgm:cxn modelId="{76C50516-434E-49CA-A9D0-99AEE11A9AC9}" type="presOf" srcId="{8A22F41F-F9E6-4368-9B32-FEAA4D0C3C68}" destId="{248999F0-DB2D-4E2B-805A-A39182259BCF}" srcOrd="0" destOrd="0" presId="urn:microsoft.com/office/officeart/2005/8/layout/hProcess9"/>
    <dgm:cxn modelId="{9F888E08-8268-43F3-A085-D260971E1359}" type="presOf" srcId="{C96A5ACA-F842-4B54-91F8-A78C03186F5D}" destId="{E4C42C0C-C525-4191-92CB-DCC417A4D6C6}" srcOrd="0" destOrd="0" presId="urn:microsoft.com/office/officeart/2005/8/layout/hProcess9"/>
    <dgm:cxn modelId="{FF083D08-C4BA-49A4-ABA2-FD4F91365FE6}" srcId="{C96A5ACA-F842-4B54-91F8-A78C03186F5D}" destId="{68613458-3921-4C45-A7C6-C821CF77358D}" srcOrd="1" destOrd="0" parTransId="{94F6BFA5-F309-4217-BE30-31461C3DE9AD}" sibTransId="{9D45FF42-641D-42CA-96A7-6476AED21222}"/>
    <dgm:cxn modelId="{FDDB52B3-2F02-4CDB-AD66-33926BC8ECFA}" type="presOf" srcId="{4FC0A2FB-D4AD-46FD-B1FF-4A67933EDF2D}" destId="{98ED6E4C-095E-46D4-B218-FA697E0B2CA4}" srcOrd="0" destOrd="0" presId="urn:microsoft.com/office/officeart/2005/8/layout/hProcess9"/>
    <dgm:cxn modelId="{4EAF1991-7D84-47B5-844A-D9DEB2B74819}" type="presOf" srcId="{68A331C2-4E76-49F6-80EC-E02245F7A07C}" destId="{969687D3-7235-45F5-8160-A888CB16F641}" srcOrd="0" destOrd="0" presId="urn:microsoft.com/office/officeart/2005/8/layout/hProcess9"/>
    <dgm:cxn modelId="{42D6DAEC-413B-4ACA-AD05-7DBB4F09B890}" srcId="{C96A5ACA-F842-4B54-91F8-A78C03186F5D}" destId="{80E82FDE-8B3F-4120-97AD-75E280185922}" srcOrd="3" destOrd="0" parTransId="{610D99FB-B9F9-4BF0-AA14-7D7FFB21D85C}" sibTransId="{F442764B-9B87-48F5-8389-E1FD9B44675C}"/>
    <dgm:cxn modelId="{2A29A9BA-DCFA-4B16-9EBC-3A11C2174354}" type="presParOf" srcId="{E4C42C0C-C525-4191-92CB-DCC417A4D6C6}" destId="{DF730A59-6C49-4CC7-87FE-4BC865E1B58E}" srcOrd="0" destOrd="0" presId="urn:microsoft.com/office/officeart/2005/8/layout/hProcess9"/>
    <dgm:cxn modelId="{D638F1AE-734D-4252-AFBD-B208E0606BE1}" type="presParOf" srcId="{E4C42C0C-C525-4191-92CB-DCC417A4D6C6}" destId="{C3E61530-3363-4763-851C-47EEA31FB646}" srcOrd="1" destOrd="0" presId="urn:microsoft.com/office/officeart/2005/8/layout/hProcess9"/>
    <dgm:cxn modelId="{0983CBDD-DFEE-4425-B878-4503BD716176}" type="presParOf" srcId="{C3E61530-3363-4763-851C-47EEA31FB646}" destId="{248999F0-DB2D-4E2B-805A-A39182259BCF}" srcOrd="0" destOrd="0" presId="urn:microsoft.com/office/officeart/2005/8/layout/hProcess9"/>
    <dgm:cxn modelId="{96131121-DB01-406A-AF0B-39996852E068}" type="presParOf" srcId="{C3E61530-3363-4763-851C-47EEA31FB646}" destId="{4866FACE-A3A5-4FB3-A8F3-3B6FB3A5DB0C}" srcOrd="1" destOrd="0" presId="urn:microsoft.com/office/officeart/2005/8/layout/hProcess9"/>
    <dgm:cxn modelId="{41E1898E-C98C-4156-A30E-0BE815FD4855}" type="presParOf" srcId="{C3E61530-3363-4763-851C-47EEA31FB646}" destId="{CBA133A2-E879-4A9C-9094-76133FF71A6F}" srcOrd="2" destOrd="0" presId="urn:microsoft.com/office/officeart/2005/8/layout/hProcess9"/>
    <dgm:cxn modelId="{33F172C8-A523-4EE1-8859-D36C7E038D68}" type="presParOf" srcId="{C3E61530-3363-4763-851C-47EEA31FB646}" destId="{A88B4DCF-56F9-4E72-BF06-E55D911D7558}" srcOrd="3" destOrd="0" presId="urn:microsoft.com/office/officeart/2005/8/layout/hProcess9"/>
    <dgm:cxn modelId="{1F8F1D1B-4162-4C9A-939F-C2ACF25570BA}" type="presParOf" srcId="{C3E61530-3363-4763-851C-47EEA31FB646}" destId="{9EDF628B-FF92-40E0-AD1B-5B7F8AB2E533}" srcOrd="4" destOrd="0" presId="urn:microsoft.com/office/officeart/2005/8/layout/hProcess9"/>
    <dgm:cxn modelId="{08369084-0F03-40BB-B6F2-B0B4A4B8DEE5}" type="presParOf" srcId="{C3E61530-3363-4763-851C-47EEA31FB646}" destId="{AB1F47A8-B55B-4E87-8ECE-5ABD880833F3}" srcOrd="5" destOrd="0" presId="urn:microsoft.com/office/officeart/2005/8/layout/hProcess9"/>
    <dgm:cxn modelId="{AF24A5DB-0E6C-4633-91BC-77C2E111EF65}" type="presParOf" srcId="{C3E61530-3363-4763-851C-47EEA31FB646}" destId="{93FAFCF6-3D65-4E1D-BC9D-290E0604DCF1}" srcOrd="6" destOrd="0" presId="urn:microsoft.com/office/officeart/2005/8/layout/hProcess9"/>
    <dgm:cxn modelId="{AB0D814A-73D0-4BEB-A08C-D0CBD3208AF1}" type="presParOf" srcId="{C3E61530-3363-4763-851C-47EEA31FB646}" destId="{A6941208-D97A-4DA2-8853-B8F83A03DF39}" srcOrd="7" destOrd="0" presId="urn:microsoft.com/office/officeart/2005/8/layout/hProcess9"/>
    <dgm:cxn modelId="{37BCB626-E8FF-4CF1-9653-B4556574188A}" type="presParOf" srcId="{C3E61530-3363-4763-851C-47EEA31FB646}" destId="{98ED6E4C-095E-46D4-B218-FA697E0B2CA4}" srcOrd="8" destOrd="0" presId="urn:microsoft.com/office/officeart/2005/8/layout/hProcess9"/>
    <dgm:cxn modelId="{E5D1F3AB-F575-49C9-8782-B5CE52880321}" type="presParOf" srcId="{C3E61530-3363-4763-851C-47EEA31FB646}" destId="{EE11F427-6CD5-4FA9-A5CF-645A763E4854}" srcOrd="9" destOrd="0" presId="urn:microsoft.com/office/officeart/2005/8/layout/hProcess9"/>
    <dgm:cxn modelId="{7EB512E1-2E03-42E5-933E-BA8886225475}" type="presParOf" srcId="{C3E61530-3363-4763-851C-47EEA31FB646}" destId="{969687D3-7235-45F5-8160-A888CB16F641}"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30A59-6C49-4CC7-87FE-4BC865E1B58E}">
      <dsp:nvSpPr>
        <dsp:cNvPr id="0" name=""/>
        <dsp:cNvSpPr/>
      </dsp:nvSpPr>
      <dsp:spPr>
        <a:xfrm>
          <a:off x="697656" y="0"/>
          <a:ext cx="7355730" cy="411797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999F0-DB2D-4E2B-805A-A39182259BCF}">
      <dsp:nvSpPr>
        <dsp:cNvPr id="0" name=""/>
        <dsp:cNvSpPr/>
      </dsp:nvSpPr>
      <dsp:spPr>
        <a:xfrm>
          <a:off x="237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Comprensión del Negocio</a:t>
          </a:r>
          <a:endParaRPr lang="es-CL" sz="1600" kern="1200" dirty="0"/>
        </a:p>
      </dsp:txBody>
      <dsp:txXfrm>
        <a:off x="69930" y="1302946"/>
        <a:ext cx="1248739" cy="1512081"/>
      </dsp:txXfrm>
    </dsp:sp>
    <dsp:sp modelId="{CBA133A2-E879-4A9C-9094-76133FF71A6F}">
      <dsp:nvSpPr>
        <dsp:cNvPr id="0" name=""/>
        <dsp:cNvSpPr/>
      </dsp:nvSpPr>
      <dsp:spPr>
        <a:xfrm>
          <a:off x="145541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Comprensión de Datos</a:t>
          </a:r>
          <a:endParaRPr lang="es-CL" sz="1600" kern="1200" dirty="0"/>
        </a:p>
      </dsp:txBody>
      <dsp:txXfrm>
        <a:off x="1522970" y="1302946"/>
        <a:ext cx="1248739" cy="1512081"/>
      </dsp:txXfrm>
    </dsp:sp>
    <dsp:sp modelId="{9EDF628B-FF92-40E0-AD1B-5B7F8AB2E533}">
      <dsp:nvSpPr>
        <dsp:cNvPr id="0" name=""/>
        <dsp:cNvSpPr/>
      </dsp:nvSpPr>
      <dsp:spPr>
        <a:xfrm>
          <a:off x="290845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Preparación de Datos</a:t>
          </a:r>
          <a:endParaRPr lang="es-CL" sz="1600" kern="1200" dirty="0"/>
        </a:p>
      </dsp:txBody>
      <dsp:txXfrm>
        <a:off x="2976010" y="1302946"/>
        <a:ext cx="1248739" cy="1512081"/>
      </dsp:txXfrm>
    </dsp:sp>
    <dsp:sp modelId="{93FAFCF6-3D65-4E1D-BC9D-290E0604DCF1}">
      <dsp:nvSpPr>
        <dsp:cNvPr id="0" name=""/>
        <dsp:cNvSpPr/>
      </dsp:nvSpPr>
      <dsp:spPr>
        <a:xfrm>
          <a:off x="436149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Modelado</a:t>
          </a:r>
          <a:endParaRPr lang="es-CL" sz="1600" kern="1200" dirty="0"/>
        </a:p>
      </dsp:txBody>
      <dsp:txXfrm>
        <a:off x="4429050" y="1302946"/>
        <a:ext cx="1248739" cy="1512081"/>
      </dsp:txXfrm>
    </dsp:sp>
    <dsp:sp modelId="{98ED6E4C-095E-46D4-B218-FA697E0B2CA4}">
      <dsp:nvSpPr>
        <dsp:cNvPr id="0" name=""/>
        <dsp:cNvSpPr/>
      </dsp:nvSpPr>
      <dsp:spPr>
        <a:xfrm>
          <a:off x="581453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Evaluación</a:t>
          </a:r>
          <a:endParaRPr lang="es-CL" sz="1600" kern="1200" dirty="0"/>
        </a:p>
      </dsp:txBody>
      <dsp:txXfrm>
        <a:off x="5882090" y="1302946"/>
        <a:ext cx="1248739" cy="1512081"/>
      </dsp:txXfrm>
    </dsp:sp>
    <dsp:sp modelId="{969687D3-7235-45F5-8160-A888CB16F641}">
      <dsp:nvSpPr>
        <dsp:cNvPr id="0" name=""/>
        <dsp:cNvSpPr/>
      </dsp:nvSpPr>
      <dsp:spPr>
        <a:xfrm>
          <a:off x="7267576" y="1235392"/>
          <a:ext cx="1383847" cy="16471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CL" sz="1600" b="0" strike="noStrike" kern="1200" spc="-1">
              <a:latin typeface="Calibri"/>
              <a:ea typeface="DejaVu Sans"/>
            </a:rPr>
            <a:t>Despliegue</a:t>
          </a:r>
          <a:endParaRPr lang="es-CL" sz="1600" kern="1200" dirty="0"/>
        </a:p>
      </dsp:txBody>
      <dsp:txXfrm>
        <a:off x="7335130" y="1302946"/>
        <a:ext cx="1248739" cy="151208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604395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1049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48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13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989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19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808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726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33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3515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84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58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976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878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2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2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2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sp>
        <p:nvSpPr>
          <p:cNvPr id="18" name="Google Shape;18;p30"/>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19" name="Google Shape;19;p30"/>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20" name="Google Shape;20;p30"/>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21" name="Google Shape;21;p30"/>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0"/>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0"/>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4" name="Google Shape;24;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35" name="Google Shape;35;p32"/>
          <p:cNvGrpSpPr/>
          <p:nvPr/>
        </p:nvGrpSpPr>
        <p:grpSpPr>
          <a:xfrm>
            <a:off x="0" y="-124"/>
            <a:ext cx="4853665" cy="5740374"/>
            <a:chOff x="0" y="-126"/>
            <a:chExt cx="4554438" cy="5386482"/>
          </a:xfrm>
        </p:grpSpPr>
        <p:sp>
          <p:nvSpPr>
            <p:cNvPr id="36" name="Google Shape;36;p32"/>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7" name="Google Shape;37;p32"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32"/>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9"/>
        <p:cNvGrpSpPr/>
        <p:nvPr/>
      </p:nvGrpSpPr>
      <p:grpSpPr>
        <a:xfrm>
          <a:off x="0" y="0"/>
          <a:ext cx="0" cy="0"/>
          <a:chOff x="0" y="0"/>
          <a:chExt cx="0" cy="0"/>
        </a:xfrm>
      </p:grpSpPr>
      <p:sp>
        <p:nvSpPr>
          <p:cNvPr id="40" name="Google Shape;40;p3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33"/>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3"/>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4" name="Google Shape;44;p3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5" name="Google Shape;45;p3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6" name="Google Shape;46;p3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2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2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5400" dirty="0"/>
              <a:t>METODOLOGÍA DE MINERÍA DE DATOS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7" name="CustomShape 1">
            <a:extLst>
              <a:ext uri="{FF2B5EF4-FFF2-40B4-BE49-F238E27FC236}">
                <a16:creationId xmlns:a16="http://schemas.microsoft.com/office/drawing/2014/main" id="{C0509798-E6A1-AB4B-A13F-70144874A553}"/>
              </a:ext>
            </a:extLst>
          </p:cNvPr>
          <p:cNvSpPr/>
          <p:nvPr/>
        </p:nvSpPr>
        <p:spPr>
          <a:xfrm>
            <a:off x="720000" y="1512000"/>
            <a:ext cx="7542000" cy="184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Preparación de Datos.</a:t>
            </a:r>
            <a:endParaRPr lang="es-CL" sz="2400" b="1"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a:solidFill>
                  <a:srgbClr val="000000"/>
                </a:solidFill>
                <a:latin typeface="Calibri"/>
                <a:ea typeface="DejaVu Sans"/>
              </a:rPr>
              <a:t>Esta fase, generalmente, </a:t>
            </a:r>
            <a:r>
              <a:rPr lang="es-CL" sz="1800" b="0" strike="noStrike" spc="-1" dirty="0">
                <a:solidFill>
                  <a:srgbClr val="000000"/>
                </a:solidFill>
                <a:latin typeface="Calibri"/>
                <a:ea typeface="DejaVu Sans"/>
              </a:rPr>
              <a:t>consume alrededor del 90% del tiempo de un proyecto.</a:t>
            </a:r>
            <a:endParaRPr lang="es-CL" sz="1800" b="0" strike="noStrike" spc="-1" dirty="0">
              <a:latin typeface="Arial"/>
            </a:endParaRPr>
          </a:p>
        </p:txBody>
      </p:sp>
      <p:pic>
        <p:nvPicPr>
          <p:cNvPr id="8" name="Imagen 7">
            <a:extLst>
              <a:ext uri="{FF2B5EF4-FFF2-40B4-BE49-F238E27FC236}">
                <a16:creationId xmlns:a16="http://schemas.microsoft.com/office/drawing/2014/main" id="{10A30A53-5362-664E-9E0D-A4A43010C632}"/>
              </a:ext>
            </a:extLst>
          </p:cNvPr>
          <p:cNvPicPr/>
          <p:nvPr/>
        </p:nvPicPr>
        <p:blipFill>
          <a:blip r:embed="rId3"/>
          <a:stretch/>
        </p:blipFill>
        <p:spPr>
          <a:xfrm>
            <a:off x="5385960" y="3390120"/>
            <a:ext cx="2773440" cy="2778840"/>
          </a:xfrm>
          <a:prstGeom prst="rect">
            <a:avLst/>
          </a:prstGeom>
          <a:ln>
            <a:noFill/>
          </a:ln>
        </p:spPr>
      </p:pic>
      <p:sp>
        <p:nvSpPr>
          <p:cNvPr id="13" name="TextShape 3">
            <a:extLst>
              <a:ext uri="{FF2B5EF4-FFF2-40B4-BE49-F238E27FC236}">
                <a16:creationId xmlns:a16="http://schemas.microsoft.com/office/drawing/2014/main" id="{54F1A0EF-BC8B-1442-B7A7-EFF34427A617}"/>
              </a:ext>
            </a:extLst>
          </p:cNvPr>
          <p:cNvSpPr txBox="1"/>
          <p:nvPr/>
        </p:nvSpPr>
        <p:spPr>
          <a:xfrm rot="21285241">
            <a:off x="6323527" y="4116277"/>
            <a:ext cx="912719" cy="717016"/>
          </a:xfrm>
          <a:prstGeom prst="leftArrow">
            <a:avLst/>
          </a:prstGeom>
          <a:blipFill rotWithShape="0">
            <a:blip r:embed="rId4"/>
            <a:stretch>
              <a:fillRect/>
            </a:stretch>
          </a:blipFill>
          <a:ln>
            <a:noFill/>
          </a:ln>
        </p:spPr>
        <p:txBody>
          <a:bodyPr lIns="90000" tIns="45000" rIns="90000" bIns="45000" anchor="ctr" anchorCtr="1">
            <a:noAutofit/>
          </a:bodyPr>
          <a:lstStyle/>
          <a:p>
            <a:pPr algn="ctr"/>
            <a:endParaRPr lang="es-CL" sz="1800" b="0" strike="noStrike" spc="-1" dirty="0">
              <a:latin typeface="Arial"/>
            </a:endParaRPr>
          </a:p>
        </p:txBody>
      </p:sp>
    </p:spTree>
    <p:extLst>
      <p:ext uri="{BB962C8B-B14F-4D97-AF65-F5344CB8AC3E}">
        <p14:creationId xmlns:p14="http://schemas.microsoft.com/office/powerpoint/2010/main" val="100136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6" name="CustomShape 1">
            <a:extLst>
              <a:ext uri="{FF2B5EF4-FFF2-40B4-BE49-F238E27FC236}">
                <a16:creationId xmlns:a16="http://schemas.microsoft.com/office/drawing/2014/main" id="{C0FA307D-8345-124F-B3B3-F06FFA284B82}"/>
              </a:ext>
            </a:extLst>
          </p:cNvPr>
          <p:cNvSpPr/>
          <p:nvPr/>
        </p:nvSpPr>
        <p:spPr>
          <a:xfrm>
            <a:off x="719999" y="1512000"/>
            <a:ext cx="7741829" cy="207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Modelado</a:t>
            </a:r>
            <a:endParaRPr lang="es-CL" sz="2400" b="1"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dirty="0">
                <a:solidFill>
                  <a:srgbClr val="000000"/>
                </a:solidFill>
                <a:latin typeface="Calibri"/>
                <a:ea typeface="DejaVu Sans"/>
              </a:rPr>
              <a:t>En esta fase, se aplican diferentes algoritmos de minería de datos para construir modelos. Se seleccionan algoritmos de minería de datos apropiados y se aplican a datos reales para lograr los objetivos de la solución propuesta. </a:t>
            </a:r>
            <a:endParaRPr lang="es-CL" sz="1800" b="0" strike="noStrike" spc="-1" dirty="0">
              <a:latin typeface="Arial"/>
            </a:endParaRPr>
          </a:p>
          <a:p>
            <a:pPr algn="just">
              <a:lnSpc>
                <a:spcPct val="100000"/>
              </a:lnSpc>
            </a:pPr>
            <a:endParaRPr lang="es-CL" sz="1800" b="0" strike="noStrike" spc="-1" dirty="0">
              <a:latin typeface="Arial"/>
            </a:endParaRPr>
          </a:p>
          <a:p>
            <a:pPr algn="just">
              <a:lnSpc>
                <a:spcPct val="100000"/>
              </a:lnSpc>
            </a:pPr>
            <a:endParaRPr lang="es-CL" sz="1800" b="0" strike="noStrike" spc="-1" dirty="0">
              <a:latin typeface="Arial"/>
            </a:endParaRPr>
          </a:p>
        </p:txBody>
      </p:sp>
      <p:pic>
        <p:nvPicPr>
          <p:cNvPr id="9" name="Imagen 8">
            <a:extLst>
              <a:ext uri="{FF2B5EF4-FFF2-40B4-BE49-F238E27FC236}">
                <a16:creationId xmlns:a16="http://schemas.microsoft.com/office/drawing/2014/main" id="{D8C08D28-D611-504D-95D4-5CB48502CFEE}"/>
              </a:ext>
            </a:extLst>
          </p:cNvPr>
          <p:cNvPicPr/>
          <p:nvPr/>
        </p:nvPicPr>
        <p:blipFill>
          <a:blip r:embed="rId3"/>
          <a:stretch/>
        </p:blipFill>
        <p:spPr>
          <a:xfrm>
            <a:off x="5385960" y="3390120"/>
            <a:ext cx="2773440" cy="2778840"/>
          </a:xfrm>
          <a:prstGeom prst="rect">
            <a:avLst/>
          </a:prstGeom>
          <a:ln>
            <a:noFill/>
          </a:ln>
        </p:spPr>
      </p:pic>
      <p:sp>
        <p:nvSpPr>
          <p:cNvPr id="10" name="TextShape 3">
            <a:extLst>
              <a:ext uri="{FF2B5EF4-FFF2-40B4-BE49-F238E27FC236}">
                <a16:creationId xmlns:a16="http://schemas.microsoft.com/office/drawing/2014/main" id="{CED0B6AB-E012-5C4B-8F18-1249C8324603}"/>
              </a:ext>
            </a:extLst>
          </p:cNvPr>
          <p:cNvSpPr txBox="1"/>
          <p:nvPr/>
        </p:nvSpPr>
        <p:spPr>
          <a:xfrm>
            <a:off x="6688080" y="4824000"/>
            <a:ext cx="583920" cy="488520"/>
          </a:xfrm>
          <a:prstGeom prst="rect">
            <a:avLst/>
          </a:prstGeom>
          <a:blipFill rotWithShape="0">
            <a:blip r:embed="rId4"/>
            <a:stretch>
              <a:fillRect/>
            </a:stretch>
          </a:blipFill>
          <a:ln>
            <a:noFill/>
          </a:ln>
        </p:spPr>
        <p:txBody>
          <a:bodyPr lIns="90000" tIns="45000" rIns="90000" bIns="45000" anchor="ctr" anchorCtr="1">
            <a:noAutofit/>
          </a:bodyPr>
          <a:lstStyle/>
          <a:p>
            <a:pPr algn="ctr"/>
            <a:endParaRPr lang="es-CL" sz="1800" b="0" strike="noStrike" spc="-1" dirty="0">
              <a:latin typeface="Arial"/>
            </a:endParaRPr>
          </a:p>
        </p:txBody>
      </p:sp>
    </p:spTree>
    <p:extLst>
      <p:ext uri="{BB962C8B-B14F-4D97-AF65-F5344CB8AC3E}">
        <p14:creationId xmlns:p14="http://schemas.microsoft.com/office/powerpoint/2010/main" val="69403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7" name="CustomShape 2">
            <a:extLst>
              <a:ext uri="{FF2B5EF4-FFF2-40B4-BE49-F238E27FC236}">
                <a16:creationId xmlns:a16="http://schemas.microsoft.com/office/drawing/2014/main" id="{58A90675-8512-AC4E-B7E3-62E3281D28FD}"/>
              </a:ext>
            </a:extLst>
          </p:cNvPr>
          <p:cNvSpPr/>
          <p:nvPr/>
        </p:nvSpPr>
        <p:spPr>
          <a:xfrm>
            <a:off x="720000" y="1440000"/>
            <a:ext cx="7397280" cy="246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Evaluación</a:t>
            </a:r>
            <a:endParaRPr lang="es-CL" sz="2400" b="1"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dirty="0">
                <a:solidFill>
                  <a:srgbClr val="000000"/>
                </a:solidFill>
                <a:latin typeface="Calibri"/>
                <a:ea typeface="DejaVu Sans"/>
              </a:rPr>
              <a:t>En la fase de evaluación, los resultados del modelo se evalúan para determinar si satisface o no el objetivo de negocio establecido originalmente. </a:t>
            </a:r>
            <a:endParaRPr lang="es-CL" sz="1800" b="0" strike="noStrike" spc="-1" dirty="0">
              <a:latin typeface="Arial"/>
            </a:endParaRPr>
          </a:p>
        </p:txBody>
      </p:sp>
      <p:sp>
        <p:nvSpPr>
          <p:cNvPr id="8" name="Rectángulo 7">
            <a:extLst>
              <a:ext uri="{FF2B5EF4-FFF2-40B4-BE49-F238E27FC236}">
                <a16:creationId xmlns:a16="http://schemas.microsoft.com/office/drawing/2014/main" id="{0B676205-9069-B347-9B28-5F927D157058}"/>
              </a:ext>
            </a:extLst>
          </p:cNvPr>
          <p:cNvSpPr/>
          <p:nvPr/>
        </p:nvSpPr>
        <p:spPr>
          <a:xfrm>
            <a:off x="756720" y="3006919"/>
            <a:ext cx="4572000" cy="1600438"/>
          </a:xfrm>
          <a:prstGeom prst="rect">
            <a:avLst/>
          </a:prstGeom>
        </p:spPr>
        <p:txBody>
          <a:bodyPr>
            <a:spAutoFit/>
          </a:bodyPr>
          <a:lstStyle/>
          <a:p>
            <a:pPr algn="just">
              <a:lnSpc>
                <a:spcPct val="100000"/>
              </a:lnSpc>
            </a:pPr>
            <a:r>
              <a:rPr lang="es-CL" spc="-1" dirty="0">
                <a:solidFill>
                  <a:srgbClr val="000000"/>
                </a:solidFill>
                <a:latin typeface="Calibri"/>
              </a:rPr>
              <a:t>Para esto, los datos dados se dividen en conjuntos de datos de entrenamiento y prueba. Si la precisión de los modelos en los datos de prueba no es adecuada, se vuelve a las  fases anteriores para ajustar aquellas áreas que pueden ser las razones de la baja precisión. </a:t>
            </a:r>
            <a:endParaRPr lang="es-CL" spc="-1" dirty="0"/>
          </a:p>
          <a:p>
            <a:pPr algn="just">
              <a:lnSpc>
                <a:spcPct val="100000"/>
              </a:lnSpc>
            </a:pPr>
            <a:r>
              <a:rPr lang="es-CL" spc="-1" dirty="0">
                <a:solidFill>
                  <a:srgbClr val="000000"/>
                </a:solidFill>
                <a:latin typeface="Calibri"/>
              </a:rPr>
              <a:t>Habiendo alcanzado un nivel satisfactorio de precisión, el proceso pasa a la fase de despliegue.</a:t>
            </a:r>
            <a:endParaRPr lang="es-CL" spc="-1" dirty="0"/>
          </a:p>
        </p:txBody>
      </p:sp>
      <p:pic>
        <p:nvPicPr>
          <p:cNvPr id="11" name="Imagen 10">
            <a:extLst>
              <a:ext uri="{FF2B5EF4-FFF2-40B4-BE49-F238E27FC236}">
                <a16:creationId xmlns:a16="http://schemas.microsoft.com/office/drawing/2014/main" id="{DC467C24-4C19-DF4A-9273-AB6234DA01A7}"/>
              </a:ext>
            </a:extLst>
          </p:cNvPr>
          <p:cNvPicPr/>
          <p:nvPr/>
        </p:nvPicPr>
        <p:blipFill>
          <a:blip r:embed="rId3"/>
          <a:stretch/>
        </p:blipFill>
        <p:spPr>
          <a:xfrm>
            <a:off x="6009848" y="3159319"/>
            <a:ext cx="2773440" cy="2778840"/>
          </a:xfrm>
          <a:prstGeom prst="rect">
            <a:avLst/>
          </a:prstGeom>
          <a:ln>
            <a:noFill/>
          </a:ln>
        </p:spPr>
      </p:pic>
      <p:sp>
        <p:nvSpPr>
          <p:cNvPr id="12" name="TextShape 3">
            <a:extLst>
              <a:ext uri="{FF2B5EF4-FFF2-40B4-BE49-F238E27FC236}">
                <a16:creationId xmlns:a16="http://schemas.microsoft.com/office/drawing/2014/main" id="{BEE5DDC8-4E2E-AE48-AAD9-EFD6053A1206}"/>
              </a:ext>
            </a:extLst>
          </p:cNvPr>
          <p:cNvSpPr txBox="1"/>
          <p:nvPr/>
        </p:nvSpPr>
        <p:spPr>
          <a:xfrm>
            <a:off x="6455888" y="5112679"/>
            <a:ext cx="583920" cy="488520"/>
          </a:xfrm>
          <a:prstGeom prst="rect">
            <a:avLst/>
          </a:prstGeom>
          <a:blipFill rotWithShape="0">
            <a:blip r:embed="rId4"/>
            <a:stretch>
              <a:fillRect/>
            </a:stretch>
          </a:blipFill>
          <a:ln>
            <a:noFill/>
          </a:ln>
        </p:spPr>
        <p:txBody>
          <a:bodyPr lIns="90000" tIns="45000" rIns="90000" bIns="45000" anchor="ctr" anchorCtr="1">
            <a:noAutofit/>
          </a:bodyPr>
          <a:lstStyle/>
          <a:p>
            <a:pPr algn="ctr"/>
            <a:endParaRPr lang="es-CL" sz="1800" b="0" strike="noStrike" spc="-1" dirty="0">
              <a:latin typeface="Arial"/>
            </a:endParaRPr>
          </a:p>
        </p:txBody>
      </p:sp>
    </p:spTree>
    <p:extLst>
      <p:ext uri="{BB962C8B-B14F-4D97-AF65-F5344CB8AC3E}">
        <p14:creationId xmlns:p14="http://schemas.microsoft.com/office/powerpoint/2010/main" val="974773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9" name="CustomShape 1">
            <a:extLst>
              <a:ext uri="{FF2B5EF4-FFF2-40B4-BE49-F238E27FC236}">
                <a16:creationId xmlns:a16="http://schemas.microsoft.com/office/drawing/2014/main" id="{29D31127-D663-5342-91F3-3457A86E9400}"/>
              </a:ext>
            </a:extLst>
          </p:cNvPr>
          <p:cNvSpPr/>
          <p:nvPr/>
        </p:nvSpPr>
        <p:spPr>
          <a:xfrm>
            <a:off x="720000" y="1512000"/>
            <a:ext cx="7797960" cy="223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Despliegue</a:t>
            </a:r>
            <a:r>
              <a:rPr lang="es-CL" sz="2400" b="0" strike="noStrike" spc="-1" dirty="0">
                <a:solidFill>
                  <a:srgbClr val="000000"/>
                </a:solidFill>
                <a:latin typeface="Calibri"/>
                <a:ea typeface="DejaVu Sans"/>
              </a:rPr>
              <a:t>.</a:t>
            </a:r>
            <a:endParaRPr lang="es-CL" sz="2400" b="0"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dirty="0">
                <a:solidFill>
                  <a:srgbClr val="000000"/>
                </a:solidFill>
                <a:latin typeface="Calibri"/>
                <a:ea typeface="DejaVu Sans"/>
              </a:rPr>
              <a:t>En la fase de implementación o despliegue, las ideas y la información valiosa derivada de los datos deben presentarse de tal manera que las partes interesadas </a:t>
            </a:r>
            <a:endParaRPr lang="es-CL" sz="1800" b="0" strike="noStrike" spc="-1" dirty="0">
              <a:latin typeface="Arial"/>
            </a:endParaRPr>
          </a:p>
          <a:p>
            <a:pPr algn="just">
              <a:lnSpc>
                <a:spcPct val="100000"/>
              </a:lnSpc>
            </a:pPr>
            <a:r>
              <a:rPr lang="es-CL" sz="1800" b="0" strike="noStrike" spc="-1" dirty="0">
                <a:solidFill>
                  <a:srgbClr val="000000"/>
                </a:solidFill>
                <a:latin typeface="Calibri"/>
                <a:ea typeface="DejaVu Sans"/>
              </a:rPr>
              <a:t>puedan usarlas cuando lo deseen. Sobre la base de los requisitos del proyecto, la fase de implementación puede ser simple (simplemente creando un informe) o compleja (que requiere más procesamiento iterativo de minería de datos). </a:t>
            </a:r>
            <a:endParaRPr lang="es-CL" sz="1800" b="0" strike="noStrike" spc="-1" dirty="0">
              <a:latin typeface="Arial"/>
            </a:endParaRPr>
          </a:p>
        </p:txBody>
      </p:sp>
      <p:sp>
        <p:nvSpPr>
          <p:cNvPr id="10" name="Rectángulo 9">
            <a:extLst>
              <a:ext uri="{FF2B5EF4-FFF2-40B4-BE49-F238E27FC236}">
                <a16:creationId xmlns:a16="http://schemas.microsoft.com/office/drawing/2014/main" id="{4D59ACEF-2E4E-F249-BD48-EF7BE1C8951C}"/>
              </a:ext>
            </a:extLst>
          </p:cNvPr>
          <p:cNvSpPr/>
          <p:nvPr/>
        </p:nvSpPr>
        <p:spPr>
          <a:xfrm>
            <a:off x="756000" y="3751515"/>
            <a:ext cx="4572000" cy="1200329"/>
          </a:xfrm>
          <a:prstGeom prst="rect">
            <a:avLst/>
          </a:prstGeom>
        </p:spPr>
        <p:txBody>
          <a:bodyPr>
            <a:spAutoFit/>
          </a:bodyPr>
          <a:lstStyle/>
          <a:p>
            <a:pPr algn="just">
              <a:lnSpc>
                <a:spcPct val="100000"/>
              </a:lnSpc>
            </a:pPr>
            <a:r>
              <a:rPr lang="es-CL" spc="-1" dirty="0">
                <a:solidFill>
                  <a:srgbClr val="000000"/>
                </a:solidFill>
                <a:latin typeface="Calibri"/>
              </a:rPr>
              <a:t>En esta fase, los paneles de control o las interfaces gráficas de usuario se crean para resolver todos los requisitos de las partes interesadas.</a:t>
            </a:r>
            <a:endParaRPr lang="es-CL" spc="-1" dirty="0"/>
          </a:p>
        </p:txBody>
      </p:sp>
      <p:pic>
        <p:nvPicPr>
          <p:cNvPr id="13" name="Imagen 12">
            <a:extLst>
              <a:ext uri="{FF2B5EF4-FFF2-40B4-BE49-F238E27FC236}">
                <a16:creationId xmlns:a16="http://schemas.microsoft.com/office/drawing/2014/main" id="{BFE6BF89-9C35-2149-AE0E-F8C73FABCFDF}"/>
              </a:ext>
            </a:extLst>
          </p:cNvPr>
          <p:cNvPicPr/>
          <p:nvPr/>
        </p:nvPicPr>
        <p:blipFill>
          <a:blip r:embed="rId3"/>
          <a:stretch/>
        </p:blipFill>
        <p:spPr>
          <a:xfrm>
            <a:off x="5786640" y="3652560"/>
            <a:ext cx="2773440" cy="2778840"/>
          </a:xfrm>
          <a:prstGeom prst="rect">
            <a:avLst/>
          </a:prstGeom>
          <a:ln>
            <a:noFill/>
          </a:ln>
        </p:spPr>
      </p:pic>
      <p:sp>
        <p:nvSpPr>
          <p:cNvPr id="14" name="TextShape 3">
            <a:extLst>
              <a:ext uri="{FF2B5EF4-FFF2-40B4-BE49-F238E27FC236}">
                <a16:creationId xmlns:a16="http://schemas.microsoft.com/office/drawing/2014/main" id="{5F537234-1CAA-F248-8588-E79583C40C8B}"/>
              </a:ext>
            </a:extLst>
          </p:cNvPr>
          <p:cNvSpPr txBox="1"/>
          <p:nvPr/>
        </p:nvSpPr>
        <p:spPr>
          <a:xfrm>
            <a:off x="5328000" y="4767480"/>
            <a:ext cx="583920" cy="488520"/>
          </a:xfrm>
          <a:prstGeom prst="rect">
            <a:avLst/>
          </a:prstGeom>
          <a:blipFill rotWithShape="0">
            <a:blip r:embed="rId4"/>
            <a:stretch>
              <a:fillRect/>
            </a:stretch>
          </a:blipFill>
          <a:ln>
            <a:noFill/>
          </a:ln>
        </p:spPr>
        <p:txBody>
          <a:bodyPr lIns="90000" tIns="45000" rIns="90000" bIns="45000" anchor="ctr" anchorCtr="1">
            <a:noAutofit/>
          </a:bodyPr>
          <a:lstStyle/>
          <a:p>
            <a:pPr algn="ctr"/>
            <a:endParaRPr lang="es-CL" sz="1800" b="0" strike="noStrike" spc="-1" dirty="0">
              <a:latin typeface="Arial"/>
            </a:endParaRPr>
          </a:p>
        </p:txBody>
      </p:sp>
    </p:spTree>
    <p:extLst>
      <p:ext uri="{BB962C8B-B14F-4D97-AF65-F5344CB8AC3E}">
        <p14:creationId xmlns:p14="http://schemas.microsoft.com/office/powerpoint/2010/main" val="202343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Google Shape;179;p2" descr="Imagen que contiene libro, estante, cuarto, biblioteca&#10;&#10;Descripción generada automáticamente"/>
          <p:cNvPicPr preferRelativeResize="0"/>
          <p:nvPr/>
        </p:nvPicPr>
        <p:blipFill rotWithShape="1">
          <a:blip r:embed="rId3">
            <a:alphaModFix amt="29000"/>
          </a:blip>
          <a:srcRect l="5510" r="5510"/>
          <a:stretch/>
        </p:blipFill>
        <p:spPr>
          <a:xfrm>
            <a:off x="0" y="0"/>
            <a:ext cx="9144001" cy="6858000"/>
          </a:xfrm>
          <a:prstGeom prst="rect">
            <a:avLst/>
          </a:prstGeom>
          <a:noFill/>
          <a:ln>
            <a:noFill/>
          </a:ln>
        </p:spPr>
      </p:pic>
      <p:sp>
        <p:nvSpPr>
          <p:cNvPr id="180" name="Google Shape;180;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lvl="0" algn="ctr">
              <a:buSzPts val="8500"/>
            </a:pPr>
            <a:r>
              <a:rPr lang="en-US" sz="8500" b="1" dirty="0">
                <a:solidFill>
                  <a:srgbClr val="DE3075"/>
                </a:solidFill>
                <a:latin typeface="Franklin Gothic"/>
                <a:ea typeface="Franklin Gothic"/>
                <a:cs typeface="Franklin Gothic"/>
                <a:sym typeface="Franklin Gothic"/>
              </a:rPr>
              <a:t>MDY7101</a:t>
            </a:r>
            <a:endParaRPr sz="8500" b="0" i="0" u="none" strike="noStrike" cap="none" dirty="0">
              <a:solidFill>
                <a:srgbClr val="DE3075"/>
              </a:solidFill>
              <a:latin typeface="Franklin Gothic"/>
              <a:ea typeface="Franklin Gothic"/>
              <a:cs typeface="Franklin Gothic"/>
              <a:sym typeface="Franklin Gothic"/>
            </a:endParaRPr>
          </a:p>
        </p:txBody>
      </p:sp>
      <p:sp>
        <p:nvSpPr>
          <p:cNvPr id="181" name="Google Shape;181;p2"/>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Franklin Gothic"/>
                <a:ea typeface="Franklin Gothic"/>
                <a:cs typeface="Franklin Gothic"/>
                <a:sym typeface="Franklin Gothic"/>
              </a:rPr>
              <a:t>Nombre del profesor</a:t>
            </a:r>
            <a:endParaRPr sz="3600" b="0" i="0" u="none" strike="noStrike" cap="none">
              <a:solidFill>
                <a:schemeClr val="lt1"/>
              </a:solidFill>
              <a:latin typeface="Franklin Gothic"/>
              <a:ea typeface="Franklin Gothic"/>
              <a:cs typeface="Franklin Gothic"/>
              <a:sym typeface="Franklin Gothic"/>
            </a:endParaRPr>
          </a:p>
        </p:txBody>
      </p:sp>
      <p:sp>
        <p:nvSpPr>
          <p:cNvPr id="182" name="Google Shape;182;p2"/>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Franklin Gothic"/>
                <a:ea typeface="Franklin Gothic"/>
                <a:cs typeface="Franklin Gothic"/>
                <a:sym typeface="Franklin Gothic"/>
              </a:rPr>
              <a:t>correo@profesor.duoc.cl</a:t>
            </a:r>
            <a:endParaRPr sz="3000" b="0" i="0" u="none" strike="noStrike" cap="none">
              <a:solidFill>
                <a:schemeClr val="lt1"/>
              </a:solidFill>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 lvl="0" indent="0" algn="ctr" rtl="0">
              <a:lnSpc>
                <a:spcPct val="90000"/>
              </a:lnSpc>
              <a:spcBef>
                <a:spcPts val="1000"/>
              </a:spcBef>
              <a:spcAft>
                <a:spcPts val="0"/>
              </a:spcAft>
              <a:buSzPts val="2800"/>
              <a:buNone/>
            </a:pPr>
            <a:r>
              <a:rPr lang="es-ES_tradnl" sz="2800" dirty="0"/>
              <a:t>Conocer una metodología de minería de datos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OBJETIVO DE LA CLASE</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Fases de metodología CRISP-DM</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QUÉ VAMOS A REVISAR</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80268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FASES DE LA METODOLOGÍA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pic>
        <p:nvPicPr>
          <p:cNvPr id="11" name="Imagen 10">
            <a:extLst>
              <a:ext uri="{FF2B5EF4-FFF2-40B4-BE49-F238E27FC236}">
                <a16:creationId xmlns:a16="http://schemas.microsoft.com/office/drawing/2014/main" id="{D44982F3-117A-E34D-8519-0C26D44C7EBF}"/>
              </a:ext>
            </a:extLst>
          </p:cNvPr>
          <p:cNvPicPr/>
          <p:nvPr/>
        </p:nvPicPr>
        <p:blipFill>
          <a:blip r:embed="rId3"/>
          <a:stretch/>
        </p:blipFill>
        <p:spPr>
          <a:xfrm>
            <a:off x="2252160" y="1378440"/>
            <a:ext cx="4919040" cy="492840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4" name="CustomShape 1">
            <a:extLst>
              <a:ext uri="{FF2B5EF4-FFF2-40B4-BE49-F238E27FC236}">
                <a16:creationId xmlns:a16="http://schemas.microsoft.com/office/drawing/2014/main" id="{EC645181-6E6C-704B-8334-28CDB321B2C8}"/>
              </a:ext>
            </a:extLst>
          </p:cNvPr>
          <p:cNvSpPr/>
          <p:nvPr/>
        </p:nvSpPr>
        <p:spPr>
          <a:xfrm>
            <a:off x="562838" y="1340550"/>
            <a:ext cx="8112240" cy="330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800" b="1" strike="noStrike" spc="-1" dirty="0">
                <a:solidFill>
                  <a:srgbClr val="000000"/>
                </a:solidFill>
                <a:latin typeface="Calibri"/>
                <a:ea typeface="DejaVu Sans"/>
              </a:rPr>
              <a:t>¿Qué es CRIPS-DM?</a:t>
            </a:r>
            <a:endParaRPr lang="es-CL" sz="2800" b="1" strike="noStrike" spc="-1" dirty="0">
              <a:latin typeface="Arial"/>
            </a:endParaRPr>
          </a:p>
          <a:p>
            <a:pPr algn="just">
              <a:lnSpc>
                <a:spcPct val="100000"/>
              </a:lnSpc>
            </a:pPr>
            <a:endParaRPr lang="es-CL" sz="1800" b="0" strike="noStrike" spc="-1" dirty="0">
              <a:latin typeface="Arial"/>
            </a:endParaRPr>
          </a:p>
          <a:p>
            <a:pPr algn="just">
              <a:lnSpc>
                <a:spcPct val="100000"/>
              </a:lnSpc>
            </a:pPr>
            <a:r>
              <a:rPr lang="es-CL" sz="1800" b="0" strike="noStrike" spc="-1" dirty="0">
                <a:solidFill>
                  <a:srgbClr val="000000"/>
                </a:solidFill>
                <a:latin typeface="Calibri"/>
                <a:ea typeface="DejaVu Sans"/>
              </a:rPr>
              <a:t>Es un estándar abierto el cual describe un enfoque común para abordar proyectos de </a:t>
            </a:r>
            <a:endParaRPr lang="es-CL" sz="1800" b="0" strike="noStrike" spc="-1" dirty="0">
              <a:latin typeface="Arial"/>
            </a:endParaRPr>
          </a:p>
          <a:p>
            <a:pPr algn="just">
              <a:lnSpc>
                <a:spcPct val="100000"/>
              </a:lnSpc>
            </a:pPr>
            <a:r>
              <a:rPr lang="es-CL" sz="1800" b="0" strike="noStrike" spc="-1" dirty="0">
                <a:solidFill>
                  <a:srgbClr val="000000"/>
                </a:solidFill>
                <a:latin typeface="Calibri"/>
                <a:ea typeface="DejaVu Sans"/>
              </a:rPr>
              <a:t>Minería de datos.</a:t>
            </a:r>
            <a:endParaRPr lang="es-CL" sz="1800" b="0" strike="noStrike" spc="-1" dirty="0">
              <a:latin typeface="Arial"/>
            </a:endParaRPr>
          </a:p>
          <a:p>
            <a:pPr algn="just">
              <a:lnSpc>
                <a:spcPct val="100000"/>
              </a:lnSpc>
            </a:pPr>
            <a:endParaRPr lang="es-CL" sz="1800" b="0" strike="noStrike" spc="-1" dirty="0">
              <a:latin typeface="Arial"/>
            </a:endParaRPr>
          </a:p>
          <a:p>
            <a:pPr algn="just">
              <a:lnSpc>
                <a:spcPct val="100000"/>
              </a:lnSpc>
            </a:pPr>
            <a:r>
              <a:rPr lang="es-CL" sz="2000" b="1" strike="noStrike" spc="-1" dirty="0">
                <a:solidFill>
                  <a:srgbClr val="000000"/>
                </a:solidFill>
                <a:latin typeface="Calibri"/>
                <a:ea typeface="DejaVu Sans"/>
              </a:rPr>
              <a:t>Etapas de CRIPS-DM</a:t>
            </a:r>
            <a:endParaRPr lang="es-CL" sz="2000" b="1" strike="noStrike" spc="-1" dirty="0">
              <a:latin typeface="Arial"/>
            </a:endParaRPr>
          </a:p>
          <a:p>
            <a:pPr algn="just">
              <a:lnSpc>
                <a:spcPct val="100000"/>
              </a:lnSpc>
            </a:pPr>
            <a:endParaRPr lang="es-CL" sz="1800" b="0" strike="noStrike" spc="-1" dirty="0">
              <a:latin typeface="Arial"/>
            </a:endParaRPr>
          </a:p>
          <a:p>
            <a:pPr marL="216000" indent="-214920" algn="just">
              <a:lnSpc>
                <a:spcPct val="100000"/>
              </a:lnSpc>
              <a:buClr>
                <a:srgbClr val="000000"/>
              </a:buClr>
              <a:buSzPct val="45000"/>
              <a:buFont typeface="Symbol"/>
              <a:buChar char=""/>
            </a:pPr>
            <a:endParaRPr lang="es-CL" sz="1800" b="0" strike="noStrike" spc="-1" dirty="0">
              <a:latin typeface="Arial"/>
            </a:endParaRPr>
          </a:p>
          <a:p>
            <a:pPr marL="216000" indent="-214920" algn="just">
              <a:lnSpc>
                <a:spcPct val="100000"/>
              </a:lnSpc>
              <a:buClr>
                <a:srgbClr val="000000"/>
              </a:buClr>
              <a:buSzPct val="45000"/>
              <a:buFont typeface="Symbol"/>
              <a:buChar char=""/>
            </a:pPr>
            <a:endParaRPr lang="es-CL" sz="1800" b="0" strike="noStrike" spc="-1" dirty="0">
              <a:latin typeface="Arial"/>
            </a:endParaRPr>
          </a:p>
          <a:p>
            <a:pPr marL="216000" indent="-214920" algn="just">
              <a:lnSpc>
                <a:spcPct val="100000"/>
              </a:lnSpc>
              <a:buClr>
                <a:srgbClr val="000000"/>
              </a:buClr>
              <a:buSzPct val="45000"/>
              <a:buFont typeface="Symbol"/>
              <a:buChar char=""/>
            </a:pPr>
            <a:endParaRPr lang="es-CL" sz="1800" b="0" strike="noStrike" spc="-1" dirty="0">
              <a:latin typeface="Arial"/>
            </a:endParaRPr>
          </a:p>
          <a:p>
            <a:pPr algn="just">
              <a:lnSpc>
                <a:spcPct val="100000"/>
              </a:lnSpc>
            </a:pPr>
            <a:endParaRPr lang="es-CL" sz="1800" b="0" strike="noStrike" spc="-1" dirty="0">
              <a:latin typeface="Arial"/>
            </a:endParaRPr>
          </a:p>
        </p:txBody>
      </p:sp>
      <p:graphicFrame>
        <p:nvGraphicFramePr>
          <p:cNvPr id="5" name="Diagrama 4">
            <a:extLst>
              <a:ext uri="{FF2B5EF4-FFF2-40B4-BE49-F238E27FC236}">
                <a16:creationId xmlns:a16="http://schemas.microsoft.com/office/drawing/2014/main" id="{EA928F1F-3697-9846-9836-9ED88F936DD1}"/>
              </a:ext>
            </a:extLst>
          </p:cNvPr>
          <p:cNvGraphicFramePr/>
          <p:nvPr>
            <p:extLst>
              <p:ext uri="{D42A27DB-BD31-4B8C-83A1-F6EECF244321}">
                <p14:modId xmlns:p14="http://schemas.microsoft.com/office/powerpoint/2010/main" val="3702440337"/>
              </p:ext>
            </p:extLst>
          </p:nvPr>
        </p:nvGraphicFramePr>
        <p:xfrm>
          <a:off x="292057" y="2740026"/>
          <a:ext cx="8653801" cy="4117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40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6" name="CustomShape 1">
            <a:extLst>
              <a:ext uri="{FF2B5EF4-FFF2-40B4-BE49-F238E27FC236}">
                <a16:creationId xmlns:a16="http://schemas.microsoft.com/office/drawing/2014/main" id="{F35DD49D-D6CB-B449-9604-75730B779289}"/>
              </a:ext>
            </a:extLst>
          </p:cNvPr>
          <p:cNvSpPr/>
          <p:nvPr/>
        </p:nvSpPr>
        <p:spPr>
          <a:xfrm>
            <a:off x="360000" y="1512000"/>
            <a:ext cx="8290514" cy="410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Comprensión del Negocio.</a:t>
            </a:r>
            <a:endParaRPr lang="es-CL" sz="2400" b="1"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dirty="0">
                <a:solidFill>
                  <a:srgbClr val="000000"/>
                </a:solidFill>
                <a:latin typeface="Calibri"/>
                <a:ea typeface="DejaVu Sans"/>
              </a:rPr>
              <a:t>El enfoque principal de la primera fase de un proceso de minería de datos es comprender los requisitos y objetivos de dicho proyecto. Una vez que se ha especificado el proyecto, se puede formular como un problema de minería de datos. Después de esto, se puede desarrollar un plan de implementación preliminar.</a:t>
            </a:r>
            <a:endParaRPr lang="es-CL" sz="1800" b="0" strike="noStrike" spc="-1" dirty="0">
              <a:latin typeface="Arial"/>
            </a:endParaRPr>
          </a:p>
          <a:p>
            <a:pPr algn="just">
              <a:lnSpc>
                <a:spcPct val="100000"/>
              </a:lnSpc>
            </a:pPr>
            <a:endParaRPr lang="es-CL" sz="1800" b="0" strike="noStrike" spc="-1" dirty="0">
              <a:latin typeface="Arial"/>
            </a:endParaRPr>
          </a:p>
          <a:p>
            <a:pPr algn="just">
              <a:lnSpc>
                <a:spcPct val="100000"/>
              </a:lnSpc>
            </a:pPr>
            <a:endParaRPr lang="es-CL" sz="1800" b="0" strike="noStrike" spc="-1" dirty="0">
              <a:latin typeface="Arial"/>
            </a:endParaRPr>
          </a:p>
        </p:txBody>
      </p:sp>
      <p:pic>
        <p:nvPicPr>
          <p:cNvPr id="7" name="Imagen 6">
            <a:extLst>
              <a:ext uri="{FF2B5EF4-FFF2-40B4-BE49-F238E27FC236}">
                <a16:creationId xmlns:a16="http://schemas.microsoft.com/office/drawing/2014/main" id="{BC618EDD-1F44-D243-8E64-6CC4B7756F55}"/>
              </a:ext>
            </a:extLst>
          </p:cNvPr>
          <p:cNvPicPr/>
          <p:nvPr/>
        </p:nvPicPr>
        <p:blipFill>
          <a:blip r:embed="rId3"/>
          <a:stretch/>
        </p:blipFill>
        <p:spPr>
          <a:xfrm>
            <a:off x="5729003" y="3389760"/>
            <a:ext cx="2773440" cy="2778840"/>
          </a:xfrm>
          <a:prstGeom prst="rect">
            <a:avLst/>
          </a:prstGeom>
          <a:ln>
            <a:noFill/>
          </a:ln>
        </p:spPr>
      </p:pic>
      <p:sp>
        <p:nvSpPr>
          <p:cNvPr id="8" name="TextShape 3">
            <a:extLst>
              <a:ext uri="{FF2B5EF4-FFF2-40B4-BE49-F238E27FC236}">
                <a16:creationId xmlns:a16="http://schemas.microsoft.com/office/drawing/2014/main" id="{D2E165B2-C849-4343-8A7A-38B69CA9E9A2}"/>
              </a:ext>
            </a:extLst>
          </p:cNvPr>
          <p:cNvSpPr txBox="1"/>
          <p:nvPr/>
        </p:nvSpPr>
        <p:spPr>
          <a:xfrm>
            <a:off x="5001769" y="3679575"/>
            <a:ext cx="1158326" cy="616654"/>
          </a:xfrm>
          <a:prstGeom prst="rect">
            <a:avLst/>
          </a:prstGeom>
          <a:blipFill rotWithShape="0">
            <a:blip r:embed="rId4"/>
            <a:stretch>
              <a:fillRect/>
            </a:stretch>
          </a:blipFill>
          <a:ln>
            <a:noFill/>
          </a:ln>
        </p:spPr>
        <p:txBody>
          <a:bodyPr lIns="90000" tIns="45000" rIns="90000" bIns="45000" anchor="ctr" anchorCtr="1">
            <a:noAutofit/>
          </a:bodyPr>
          <a:lstStyle/>
          <a:p>
            <a:pPr algn="ctr"/>
            <a:endParaRPr lang="es-CL" sz="1800" b="1" strike="noStrike" spc="-1" dirty="0">
              <a:latin typeface="Arial"/>
            </a:endParaRPr>
          </a:p>
        </p:txBody>
      </p:sp>
    </p:spTree>
    <p:extLst>
      <p:ext uri="{BB962C8B-B14F-4D97-AF65-F5344CB8AC3E}">
        <p14:creationId xmlns:p14="http://schemas.microsoft.com/office/powerpoint/2010/main" val="40190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FASES CRISP-DM</a:t>
            </a:r>
            <a:endParaRPr dirty="0"/>
          </a:p>
        </p:txBody>
      </p:sp>
      <p:sp>
        <p:nvSpPr>
          <p:cNvPr id="9" name="CustomShape 1">
            <a:extLst>
              <a:ext uri="{FF2B5EF4-FFF2-40B4-BE49-F238E27FC236}">
                <a16:creationId xmlns:a16="http://schemas.microsoft.com/office/drawing/2014/main" id="{97729BC1-3837-4E4F-BF73-B971A4DFD90C}"/>
              </a:ext>
            </a:extLst>
          </p:cNvPr>
          <p:cNvSpPr/>
          <p:nvPr/>
        </p:nvSpPr>
        <p:spPr>
          <a:xfrm>
            <a:off x="720000" y="1512000"/>
            <a:ext cx="7916000" cy="246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CL" sz="2400" b="1" strike="noStrike" spc="-1" dirty="0">
                <a:solidFill>
                  <a:srgbClr val="000000"/>
                </a:solidFill>
                <a:latin typeface="Calibri"/>
                <a:ea typeface="DejaVu Sans"/>
              </a:rPr>
              <a:t>Comprensión de Datos</a:t>
            </a:r>
            <a:endParaRPr lang="es-CL" sz="2400" b="1" strike="noStrike" spc="-1" dirty="0">
              <a:latin typeface="Arial"/>
            </a:endParaRPr>
          </a:p>
          <a:p>
            <a:pPr algn="just">
              <a:lnSpc>
                <a:spcPct val="100000"/>
              </a:lnSpc>
            </a:pPr>
            <a:endParaRPr lang="es-CL" sz="2400" b="0" strike="noStrike" spc="-1" dirty="0">
              <a:latin typeface="Arial"/>
            </a:endParaRPr>
          </a:p>
          <a:p>
            <a:pPr algn="just">
              <a:lnSpc>
                <a:spcPct val="100000"/>
              </a:lnSpc>
            </a:pPr>
            <a:r>
              <a:rPr lang="es-CL" sz="1800" b="0" strike="noStrike" spc="-1" dirty="0">
                <a:solidFill>
                  <a:srgbClr val="000000"/>
                </a:solidFill>
                <a:latin typeface="Calibri"/>
                <a:ea typeface="DejaVu Sans"/>
              </a:rPr>
              <a:t>En esta fase, los datos se recopilan de las fuentes disponibles y para que la recopilación de datos sea adecuada, se realizan algunas actividades importantes, como la carga de datos y la integración de datos. </a:t>
            </a:r>
            <a:endParaRPr lang="es-CL" sz="1800" b="0" strike="noStrike" spc="-1" dirty="0">
              <a:latin typeface="Arial"/>
            </a:endParaRPr>
          </a:p>
          <a:p>
            <a:pPr algn="just">
              <a:lnSpc>
                <a:spcPct val="100000"/>
              </a:lnSpc>
            </a:pPr>
            <a:endParaRPr lang="es-CL" sz="1800" b="0" strike="noStrike" spc="-1" dirty="0">
              <a:latin typeface="Arial"/>
            </a:endParaRPr>
          </a:p>
          <a:p>
            <a:pPr algn="just">
              <a:lnSpc>
                <a:spcPct val="100000"/>
              </a:lnSpc>
            </a:pPr>
            <a:endParaRPr lang="es-CL" sz="1800" b="0" strike="noStrike" spc="-1" dirty="0">
              <a:latin typeface="Arial"/>
            </a:endParaRPr>
          </a:p>
        </p:txBody>
      </p:sp>
      <p:pic>
        <p:nvPicPr>
          <p:cNvPr id="10" name="Imagen 9">
            <a:extLst>
              <a:ext uri="{FF2B5EF4-FFF2-40B4-BE49-F238E27FC236}">
                <a16:creationId xmlns:a16="http://schemas.microsoft.com/office/drawing/2014/main" id="{0A0FBE38-8423-F045-A1C4-B9829173254D}"/>
              </a:ext>
            </a:extLst>
          </p:cNvPr>
          <p:cNvPicPr/>
          <p:nvPr/>
        </p:nvPicPr>
        <p:blipFill>
          <a:blip r:embed="rId3"/>
          <a:stretch/>
        </p:blipFill>
        <p:spPr>
          <a:xfrm>
            <a:off x="6014610" y="3744000"/>
            <a:ext cx="2773440" cy="2778840"/>
          </a:xfrm>
          <a:prstGeom prst="rect">
            <a:avLst/>
          </a:prstGeom>
          <a:ln>
            <a:noFill/>
          </a:ln>
        </p:spPr>
      </p:pic>
      <p:sp>
        <p:nvSpPr>
          <p:cNvPr id="11" name="Rectángulo 10">
            <a:extLst>
              <a:ext uri="{FF2B5EF4-FFF2-40B4-BE49-F238E27FC236}">
                <a16:creationId xmlns:a16="http://schemas.microsoft.com/office/drawing/2014/main" id="{8158A080-C0FD-824E-9353-650645BA5D32}"/>
              </a:ext>
            </a:extLst>
          </p:cNvPr>
          <p:cNvSpPr/>
          <p:nvPr/>
        </p:nvSpPr>
        <p:spPr>
          <a:xfrm>
            <a:off x="720000" y="3976560"/>
            <a:ext cx="3560726" cy="1477328"/>
          </a:xfrm>
          <a:prstGeom prst="rect">
            <a:avLst/>
          </a:prstGeom>
        </p:spPr>
        <p:txBody>
          <a:bodyPr wrap="square">
            <a:spAutoFit/>
          </a:bodyPr>
          <a:lstStyle/>
          <a:p>
            <a:pPr algn="just">
              <a:lnSpc>
                <a:spcPct val="100000"/>
              </a:lnSpc>
            </a:pPr>
            <a:endParaRPr lang="es-CL" spc="-1" dirty="0"/>
          </a:p>
          <a:p>
            <a:pPr algn="just">
              <a:lnSpc>
                <a:spcPct val="100000"/>
              </a:lnSpc>
            </a:pPr>
            <a:r>
              <a:rPr lang="es-CL" spc="-1" dirty="0">
                <a:solidFill>
                  <a:srgbClr val="000000"/>
                </a:solidFill>
                <a:latin typeface="Calibri"/>
              </a:rPr>
              <a:t>Después de esto, los datos se analizan detenidamente para determinar si los datos abordarán el problema del negocio o no</a:t>
            </a:r>
            <a:endParaRPr lang="es-CL" spc="-1" dirty="0"/>
          </a:p>
        </p:txBody>
      </p:sp>
      <p:sp>
        <p:nvSpPr>
          <p:cNvPr id="12" name="TextShape 3">
            <a:extLst>
              <a:ext uri="{FF2B5EF4-FFF2-40B4-BE49-F238E27FC236}">
                <a16:creationId xmlns:a16="http://schemas.microsoft.com/office/drawing/2014/main" id="{63AA3B44-8818-864D-B300-D7822542A671}"/>
              </a:ext>
            </a:extLst>
          </p:cNvPr>
          <p:cNvSpPr txBox="1"/>
          <p:nvPr/>
        </p:nvSpPr>
        <p:spPr>
          <a:xfrm>
            <a:off x="6924039" y="4216890"/>
            <a:ext cx="583920" cy="488520"/>
          </a:xfrm>
          <a:prstGeom prst="rect">
            <a:avLst/>
          </a:prstGeom>
          <a:blipFill rotWithShape="0">
            <a:blip r:embed="rId4"/>
            <a:stretch>
              <a:fillRect/>
            </a:stretch>
          </a:blipFill>
          <a:ln>
            <a:noFill/>
          </a:ln>
        </p:spPr>
        <p:txBody>
          <a:bodyPr lIns="90000" tIns="45000" rIns="90000" bIns="45000" anchor="ctr" anchorCtr="1">
            <a:noAutofit/>
          </a:bodyPr>
          <a:lstStyle/>
          <a:p>
            <a:pPr algn="ctr"/>
            <a:endParaRPr lang="es-CL" sz="1800" b="0" strike="noStrike" spc="-1" dirty="0">
              <a:latin typeface="Arial"/>
            </a:endParaRPr>
          </a:p>
        </p:txBody>
      </p:sp>
    </p:spTree>
    <p:extLst>
      <p:ext uri="{BB962C8B-B14F-4D97-AF65-F5344CB8AC3E}">
        <p14:creationId xmlns:p14="http://schemas.microsoft.com/office/powerpoint/2010/main" val="589962524"/>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464</Words>
  <Application>Microsoft Office PowerPoint</Application>
  <PresentationFormat>Presentación en pantalla (4:3)</PresentationFormat>
  <Paragraphs>58</Paragraphs>
  <Slides>13</Slides>
  <Notes>13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13</vt:i4>
      </vt:variant>
    </vt:vector>
  </HeadingPairs>
  <TitlesOfParts>
    <vt:vector size="22" baseType="lpstr">
      <vt:lpstr>Calibri</vt:lpstr>
      <vt:lpstr>Roboto Condensed</vt:lpstr>
      <vt:lpstr>Franklin Gothic</vt:lpstr>
      <vt:lpstr>Arial</vt:lpstr>
      <vt:lpstr>Bebas Neue</vt:lpstr>
      <vt:lpstr>Roboto Mono</vt:lpstr>
      <vt:lpstr>DejaVu Sans</vt:lpstr>
      <vt:lpstr>Symbol</vt:lpstr>
      <vt:lpstr>Tema de Office</vt:lpstr>
      <vt:lpstr>METODOLOGÍA DE MINERÍA DE DATOS</vt:lpstr>
      <vt:lpstr>Presentación de PowerPoint</vt:lpstr>
      <vt:lpstr>Presentación de PowerPoint</vt:lpstr>
      <vt:lpstr>Presentación de PowerPoint</vt:lpstr>
      <vt:lpstr>FASES DE LA METODOLOGÍA</vt:lpstr>
      <vt:lpstr>FASES CRISP-DM</vt:lpstr>
      <vt:lpstr>FASES CRISP-DM</vt:lpstr>
      <vt:lpstr>FASES CRISP-DM</vt:lpstr>
      <vt:lpstr>FASES CRISP-DM</vt:lpstr>
      <vt:lpstr>FASES CRISP-DM</vt:lpstr>
      <vt:lpstr>FASES CRISP-DM</vt:lpstr>
      <vt:lpstr>FASES CRISP-DM</vt:lpstr>
      <vt:lpstr>FASES CRISP-DM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MINERÍA DE DATOS</dc:title>
  <dc:creator>Escuela Informatica</dc:creator>
  <cp:lastModifiedBy>Maria Cristina Plaza M.</cp:lastModifiedBy>
  <cp:revision>27</cp:revision>
  <dcterms:modified xsi:type="dcterms:W3CDTF">2021-02-02T19:46:46Z</dcterms:modified>
</cp:coreProperties>
</file>